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70" r:id="rId9"/>
    <p:sldId id="271" r:id="rId10"/>
    <p:sldId id="262" r:id="rId11"/>
    <p:sldId id="263" r:id="rId12"/>
    <p:sldId id="264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2820-34A8-4B8B-8BE9-9D0084CD0ED9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8C345-D560-40E8-87C5-59F7D20E5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A0CD3-F765-465D-B360-C17BB5580D06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B24BD-68D7-431C-999F-2944C5E55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EA3BC-40AB-44E2-8EBB-88E9F3A11AD0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2181-A5E4-4CAF-B63D-D96F7BB04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7B7B0-A407-4BE7-9F8C-50C7AD367A6B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A05AC-CEF8-435A-AC1B-1F0E1D9A84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44A5B-5570-4353-8F3D-29B730E0C4E0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2342B-5FAB-4FB5-AC88-87551D927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2A964-025E-4283-B2F0-CEE992D7E976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91FC-5CC2-4F46-A4AD-0D528B09FF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174F6-6969-45D9-97DC-10D8997329CF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71803-D569-482C-BC77-797DDDACC3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73FE0-5E99-4FF1-B151-6FE97B029183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77FD7-2A42-48F5-AC37-D827C004D0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09FCB-5399-46D7-8284-9B2E752FEB15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78BB5-EFCD-4DC7-84D7-74A177C17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9C813-88AA-4194-AFB9-C128DA6B3915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096F-7D95-4C74-BA38-D27412712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9C325-AE2D-45C6-9480-B5BB65564354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4790064-3FAD-4E31-B881-2624CDDF06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179C2A-DBEA-4D72-BB4C-1FBCA1841D10}" type="datetimeFigureOut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F56F19-C5A5-4154-81E9-439BD48453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Т.И\алгебра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85884" cy="2013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Тема исследования. Производная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071810"/>
            <a:ext cx="6715125" cy="2000250"/>
          </a:xfrm>
        </p:spPr>
        <p:txBody>
          <a:bodyPr/>
          <a:lstStyle/>
          <a:p>
            <a:pPr marR="0" algn="ctr"/>
            <a:r>
              <a:rPr lang="ru-RU" dirty="0" smtClean="0">
                <a:latin typeface="Arial" charset="0"/>
              </a:rPr>
              <a:t>(</a:t>
            </a:r>
            <a:r>
              <a:rPr lang="ru-RU" dirty="0" smtClean="0"/>
              <a:t>10 класс, учебно-математический комплект «Алгебра и начала математического анализа» под ред. А. Г. Мордковича)</a:t>
            </a:r>
          </a:p>
        </p:txBody>
      </p:sp>
      <p:pic>
        <p:nvPicPr>
          <p:cNvPr id="1026" name="Picture 2" descr="C:\Documents and Settings\Admin\Рабочий стол\Т.И\алгебра 10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42854"/>
            <a:ext cx="1242989" cy="201803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Т.И\алгебра 10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4429132"/>
            <a:ext cx="1487175" cy="22351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Т.И\алгебра 10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421195"/>
            <a:ext cx="1490046" cy="227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Физический смысл производной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u="sng" dirty="0" smtClean="0"/>
              <a:t>Производная</a:t>
            </a:r>
            <a:r>
              <a:rPr lang="ru-RU" dirty="0" smtClean="0"/>
              <a:t> – скорость изменения функции по отношению к изменению аргумента, т.е.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                                </a:t>
            </a:r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en-US" sz="2400" dirty="0" smtClean="0"/>
              <a:t> ́</a:t>
            </a:r>
            <a:r>
              <a:rPr lang="en-US" b="1" dirty="0" smtClean="0"/>
              <a:t>(t</a:t>
            </a:r>
            <a:r>
              <a:rPr lang="en-US" b="1" dirty="0" smtClean="0"/>
              <a:t>)=V(t</a:t>
            </a:r>
            <a:r>
              <a:rPr lang="en-US" b="1" dirty="0" smtClean="0"/>
              <a:t>)</a:t>
            </a:r>
            <a:endParaRPr lang="ru-RU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Типовая </a:t>
            </a:r>
            <a:r>
              <a:rPr lang="ru-RU" dirty="0" smtClean="0"/>
              <a:t>задача. ЕГЭ-2012г.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Книга </a:t>
            </a:r>
            <a:r>
              <a:rPr lang="ru-RU" b="1" i="1" dirty="0" smtClean="0"/>
              <a:t>«Оптимальный банк заданий для подготовки учащихся», </a:t>
            </a:r>
            <a:r>
              <a:rPr lang="ru-RU" dirty="0" smtClean="0"/>
              <a:t>стр. 79 № 4.1.20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714620"/>
            <a:ext cx="171451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143248"/>
            <a:ext cx="2000264" cy="785818"/>
          </a:xfrm>
          <a:prstGeom prst="rect">
            <a:avLst/>
          </a:prstGeom>
          <a:noFill/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Геометрический смысл производной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Касательная к графику функции – это предельное положение секущей, т. е. 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                      </a:t>
            </a:r>
            <a:r>
              <a:rPr lang="ru-RU" dirty="0" smtClean="0"/>
              <a:t>        </a:t>
            </a:r>
            <a:r>
              <a:rPr lang="en-US" b="1" dirty="0" smtClean="0"/>
              <a:t>f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sz="2800" b="1" dirty="0" smtClean="0"/>
              <a:t>́</a:t>
            </a:r>
            <a:r>
              <a:rPr lang="en-US" b="1" dirty="0" smtClean="0"/>
              <a:t>(x</a:t>
            </a:r>
            <a:r>
              <a:rPr lang="ru-RU" sz="1400" b="1" dirty="0" smtClean="0"/>
              <a:t>0</a:t>
            </a:r>
            <a:r>
              <a:rPr lang="en-US" b="1" dirty="0" smtClean="0"/>
              <a:t>)= k</a:t>
            </a:r>
            <a:r>
              <a:rPr lang="ru-RU" sz="1600" b="1" dirty="0" err="1" smtClean="0"/>
              <a:t>кас</a:t>
            </a:r>
            <a:r>
              <a:rPr lang="ru-RU" sz="1600" b="1" dirty="0" smtClean="0"/>
              <a:t>.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err="1" smtClean="0"/>
              <a:t>tg</a:t>
            </a:r>
            <a:r>
              <a:rPr lang="ru-RU" b="1" dirty="0" smtClean="0"/>
              <a:t> </a:t>
            </a:r>
            <a:r>
              <a:rPr lang="el-GR" dirty="0" smtClean="0"/>
              <a:t>α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786058"/>
            <a:ext cx="2714644" cy="785818"/>
          </a:xfrm>
          <a:prstGeom prst="rect">
            <a:avLst/>
          </a:prstGeom>
          <a:noFill/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1857388" cy="25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4857760"/>
            <a:ext cx="4857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n-lt"/>
              </a:rPr>
              <a:t>Типовая задача стр.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1616</a:t>
            </a:r>
            <a:endParaRPr lang="ru-RU" sz="2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Вычисления производных. Тренировочные задачи</a:t>
            </a:r>
            <a:endParaRPr lang="ru-RU" dirty="0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Книга «Оптимальный банк знаний</a:t>
            </a:r>
            <a:r>
              <a:rPr lang="ru-RU" dirty="0" smtClean="0"/>
              <a:t>»,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стр.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80-81</a:t>
            </a:r>
            <a:r>
              <a:rPr lang="ru-RU" dirty="0" smtClean="0"/>
              <a:t>,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вариант - </a:t>
            </a:r>
            <a:r>
              <a:rPr lang="ru-RU" dirty="0" smtClean="0"/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4.2.5 - 4.2.14</a:t>
            </a:r>
            <a:r>
              <a:rPr lang="ru-RU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II</a:t>
            </a:r>
            <a:r>
              <a:rPr lang="ru-RU" dirty="0" smtClean="0"/>
              <a:t> вариант - </a:t>
            </a:r>
            <a:r>
              <a:rPr lang="ru-RU" dirty="0" smtClean="0"/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4.2.15.- 4.2.22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img002.jpg"/>
          <p:cNvPicPr>
            <a:picLocks noChangeAspect="1"/>
          </p:cNvPicPr>
          <p:nvPr/>
        </p:nvPicPr>
        <p:blipFill>
          <a:blip r:embed="rId2"/>
          <a:srcRect l="56481" t="4166" b="3125"/>
          <a:stretch>
            <a:fillRect/>
          </a:stretch>
        </p:blipFill>
        <p:spPr bwMode="auto">
          <a:xfrm>
            <a:off x="4786314" y="130117"/>
            <a:ext cx="4165598" cy="67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img002.jpg"/>
          <p:cNvPicPr>
            <a:picLocks noChangeAspect="1"/>
          </p:cNvPicPr>
          <p:nvPr/>
        </p:nvPicPr>
        <p:blipFill>
          <a:blip r:embed="rId2"/>
          <a:srcRect l="4984" t="4166" r="47251" b="3125"/>
          <a:stretch>
            <a:fillRect/>
          </a:stretch>
        </p:blipFill>
        <p:spPr bwMode="auto">
          <a:xfrm>
            <a:off x="214282" y="130117"/>
            <a:ext cx="4572032" cy="67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28813" y="428625"/>
            <a:ext cx="5643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nstantia" pitchFamily="18" charset="0"/>
              </a:rPr>
              <a:t>Ответы к задачам</a:t>
            </a:r>
          </a:p>
        </p:txBody>
      </p:sp>
      <p:pic>
        <p:nvPicPr>
          <p:cNvPr id="7170" name="Picture 2" descr="C:\Documents and Settings\Admin\Рабочий стол\2 001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4534" t="3891" r="40318" b="81405"/>
          <a:stretch>
            <a:fillRect/>
          </a:stretch>
        </p:blipFill>
        <p:spPr bwMode="auto">
          <a:xfrm>
            <a:off x="162327" y="1928802"/>
            <a:ext cx="8962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Подведение итогов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Что нового вы узнали?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Назовите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 вида задач, изученных на уроке?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Что необходимо знать, чтобы успешно решать задачи?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643446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получаем новые знания (через обсуждение сложных вопросов) и учимся применять их в процессе решения задач;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формируем коммуникативные компетентности;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вырабатываем навыки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857364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Человек в повседневной деятельности постоянно сталкивается с решением задач, которые могут быть полностью описаны с помощью функций на математическом языке, а между тем производная является мощным средством исследования функций.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Производная популярна в задачах на ЕГЭ.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Вопросы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Как появилось определение «производной»?</a:t>
            </a: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Где его используют?</a:t>
            </a: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Кто придумал современный знак обозначения производной?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Таблица производных глазами ученика.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В чем физический (геометрический) смысл производной?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Тренировочные задачи из ЕГЭ-</a:t>
            </a:r>
            <a:r>
              <a:rPr lang="ru-RU" sz="3200" dirty="0" smtClean="0"/>
              <a:t>2012</a:t>
            </a:r>
            <a:r>
              <a:rPr lang="ru-RU" dirty="0" smtClean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Как появилась производная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4826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В ходе решения 2-х классических </a:t>
            </a:r>
            <a:r>
              <a:rPr lang="ru-RU" dirty="0" smtClean="0"/>
              <a:t>задач: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0034" y="2571744"/>
            <a:ext cx="800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n-lt"/>
              </a:rPr>
              <a:t>1. О </a:t>
            </a:r>
            <a:r>
              <a:rPr lang="ru-RU" sz="2600" dirty="0" smtClean="0">
                <a:latin typeface="+mn-lt"/>
              </a:rPr>
              <a:t>скорости движения материальной точки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4214818"/>
            <a:ext cx="7072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n-lt"/>
              </a:rPr>
              <a:t>2. О касательной к графику функции</a:t>
            </a:r>
            <a:endParaRPr lang="ru-RU" sz="2600" dirty="0" smtClean="0">
              <a:latin typeface="+mn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 l="20508" t="51758" r="45068" b="41406"/>
          <a:stretch>
            <a:fillRect/>
          </a:stretch>
        </p:blipFill>
        <p:spPr bwMode="auto">
          <a:xfrm>
            <a:off x="1785918" y="3143248"/>
            <a:ext cx="52762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 l="21435" t="75391" r="33887" b="18749"/>
          <a:stretch>
            <a:fillRect/>
          </a:stretch>
        </p:blipFill>
        <p:spPr bwMode="auto">
          <a:xfrm>
            <a:off x="571472" y="5000636"/>
            <a:ext cx="79891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определения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Индивидуальное </a:t>
            </a:r>
            <a:r>
              <a:rPr lang="ru-RU" dirty="0" smtClean="0"/>
              <a:t>задание (высокий уровень)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Задачник, стр.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223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40.9</a:t>
            </a:r>
            <a:r>
              <a:rPr lang="ru-RU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Воспользовавшись </a:t>
            </a:r>
            <a:r>
              <a:rPr lang="ru-RU" dirty="0" smtClean="0"/>
              <a:t>о</a:t>
            </a:r>
            <a:r>
              <a:rPr lang="ru-RU" dirty="0" smtClean="0"/>
              <a:t>пределением, найдите производную функции в точке х.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Из истории дифференциального исчисления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256"/>
            <a:ext cx="2536044" cy="169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8072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Архимед</a:t>
            </a:r>
            <a:r>
              <a:rPr lang="ru-RU" sz="2600" dirty="0" smtClean="0">
                <a:latin typeface="+mn-lt"/>
              </a:rPr>
              <a:t> исследовал свойства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архимедовой спирали</a:t>
            </a:r>
            <a:r>
              <a:rPr lang="ru-RU" sz="2600" dirty="0" smtClean="0">
                <a:latin typeface="+mn-lt"/>
              </a:rPr>
              <a:t>, дал построение касательной к этой спирали, нашел площадь ее витка. Здесь он выступает как предшественник методов дифференциального исчисления.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60" y="614364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Лестница одного из отелей в Египте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Из истории дифференциального исчисления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87868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Ньютон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разработал дифференциальное и интегральное исчисление одновременно с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Лейбницем</a:t>
            </a:r>
            <a:r>
              <a:rPr lang="ru-RU" sz="2600" dirty="0" smtClean="0">
                <a:latin typeface="+mn-lt"/>
              </a:rPr>
              <a:t> (немного раньше) и независимо от него. </a:t>
            </a:r>
            <a:r>
              <a:rPr lang="ru-RU" sz="2600" dirty="0" smtClean="0">
                <a:latin typeface="+mn-lt"/>
              </a:rPr>
              <a:t>До Ньютона действия с бесконечно малыми не были увязаны в единую </a:t>
            </a:r>
            <a:r>
              <a:rPr lang="ru-RU" sz="2600" dirty="0" smtClean="0">
                <a:latin typeface="+mn-lt"/>
              </a:rPr>
              <a:t>теорию. </a:t>
            </a:r>
            <a:r>
              <a:rPr lang="ru-RU" sz="2600" dirty="0" smtClean="0">
                <a:latin typeface="+mn-lt"/>
              </a:rPr>
              <a:t>Символика Ньютона по сравнению с </a:t>
            </a:r>
            <a:r>
              <a:rPr lang="ru-RU" sz="2600" dirty="0" err="1" smtClean="0">
                <a:latin typeface="+mn-lt"/>
              </a:rPr>
              <a:t>лейбницевской</a:t>
            </a:r>
            <a:r>
              <a:rPr lang="ru-RU" sz="2600" dirty="0" smtClean="0">
                <a:latin typeface="+mn-lt"/>
              </a:rPr>
              <a:t> довольно неуклюжа: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флюксия</a:t>
            </a:r>
            <a:r>
              <a:rPr lang="ru-RU" sz="2600" dirty="0" smtClean="0">
                <a:latin typeface="+mn-lt"/>
              </a:rPr>
              <a:t> (</a:t>
            </a:r>
            <a:r>
              <a:rPr lang="ru-RU" sz="2600" dirty="0" smtClean="0">
                <a:latin typeface="+mn-lt"/>
              </a:rPr>
              <a:t>производная) обозначалась </a:t>
            </a:r>
            <a:r>
              <a:rPr lang="en-US" sz="2600" b="1" dirty="0" smtClean="0">
                <a:latin typeface="+mn-lt"/>
              </a:rPr>
              <a:t>ů</a:t>
            </a:r>
            <a:r>
              <a:rPr lang="ru-RU" sz="2600" b="1" dirty="0" smtClean="0">
                <a:latin typeface="+mn-lt"/>
              </a:rPr>
              <a:t>.</a:t>
            </a:r>
            <a:endParaRPr lang="ru-RU" sz="2600" b="1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643446"/>
            <a:ext cx="1357290" cy="1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8794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Ньютон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1611" y="4643446"/>
            <a:ext cx="13144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86380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Лейбниц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Из истории дифференциального исчисления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40005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Жозеф</a:t>
            </a:r>
            <a:r>
              <a:rPr lang="ru-RU" dirty="0" smtClean="0"/>
              <a:t> Луи </a:t>
            </a:r>
            <a:r>
              <a:rPr lang="ru-RU" b="1" dirty="0" smtClean="0"/>
              <a:t>Лагранж</a:t>
            </a:r>
            <a:r>
              <a:rPr lang="ru-RU" dirty="0" smtClean="0"/>
              <a:t> (</a:t>
            </a:r>
            <a:r>
              <a:rPr lang="en-US" dirty="0" smtClean="0"/>
              <a:t>Joseph Louis </a:t>
            </a:r>
            <a:r>
              <a:rPr lang="en-US" b="1" dirty="0" smtClean="0"/>
              <a:t>Lagrange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1571628" cy="19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478632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n-lt"/>
              </a:rPr>
              <a:t>Ввёл современное обозначение </a:t>
            </a:r>
            <a:r>
              <a:rPr lang="ru-RU" sz="2600" dirty="0" smtClean="0">
                <a:latin typeface="+mn-lt"/>
              </a:rPr>
              <a:t>производной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b="1" dirty="0" smtClean="0"/>
              <a:t>f</a:t>
            </a:r>
            <a:r>
              <a:rPr lang="ru-RU" sz="2800" b="1" dirty="0" smtClean="0"/>
              <a:t> </a:t>
            </a:r>
            <a:r>
              <a:rPr lang="en-US" sz="2800" dirty="0" smtClean="0"/>
              <a:t>'(</a:t>
            </a:r>
            <a:r>
              <a:rPr lang="en-US" sz="2800" dirty="0" smtClean="0"/>
              <a:t>x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445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Тема исследования. Производная</vt:lpstr>
      <vt:lpstr>Цели исследования:</vt:lpstr>
      <vt:lpstr>Актуальность темы</vt:lpstr>
      <vt:lpstr>Вопросы исследования</vt:lpstr>
      <vt:lpstr>Как появилась производная</vt:lpstr>
      <vt:lpstr>Использование определения</vt:lpstr>
      <vt:lpstr>Из истории дифференциального исчисления</vt:lpstr>
      <vt:lpstr>Из истории дифференциального исчисления</vt:lpstr>
      <vt:lpstr>Из истории дифференциального исчисления</vt:lpstr>
      <vt:lpstr>Физический смысл производной</vt:lpstr>
      <vt:lpstr>Геометрический смысл производной</vt:lpstr>
      <vt:lpstr>Вычисления производных. Тренировочные задачи</vt:lpstr>
      <vt:lpstr>Слайд 13</vt:lpstr>
      <vt:lpstr>Слайд 14</vt:lpstr>
      <vt:lpstr>Подведение итогов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</dc:title>
  <dc:creator>Иришка</dc:creator>
  <cp:lastModifiedBy>Admin</cp:lastModifiedBy>
  <cp:revision>28</cp:revision>
  <dcterms:created xsi:type="dcterms:W3CDTF">2012-03-19T10:20:12Z</dcterms:created>
  <dcterms:modified xsi:type="dcterms:W3CDTF">2012-03-19T19:04:30Z</dcterms:modified>
</cp:coreProperties>
</file>